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2" r:id="rId3"/>
    <p:sldId id="260" r:id="rId4"/>
    <p:sldId id="261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A35F8E-1314-481E-8EB0-76655A02B9CA}">
          <p14:sldIdLst>
            <p14:sldId id="259"/>
            <p14:sldId id="262"/>
            <p14:sldId id="260"/>
            <p14:sldId id="261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1487" autoAdjust="0"/>
  </p:normalViewPr>
  <p:slideViewPr>
    <p:cSldViewPr snapToGrid="0">
      <p:cViewPr varScale="1">
        <p:scale>
          <a:sx n="92" d="100"/>
          <a:sy n="92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7543C-7A04-43FA-A789-E1242CF17AA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71E04-ACE3-4F37-A79F-36DB34BF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12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‘smooth’ peanut butter created in 1922</a:t>
            </a:r>
          </a:p>
          <a:p>
            <a:r>
              <a:rPr lang="en-US" dirty="0"/>
              <a:t>-fifteen years later we had chunky peanut butter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71E04-ACE3-4F37-A79F-36DB34BF5F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8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574.1 million pounds of honey consumed in the US/year, </a:t>
            </a:r>
          </a:p>
          <a:p>
            <a:r>
              <a:rPr lang="en-US" dirty="0"/>
              <a:t>~3% increase/</a:t>
            </a:r>
            <a:r>
              <a:rPr lang="en-US" dirty="0" err="1"/>
              <a:t>yr</a:t>
            </a:r>
            <a:endParaRPr lang="en-US" dirty="0"/>
          </a:p>
          <a:p>
            <a:r>
              <a:rPr lang="en-US" dirty="0"/>
              <a:t>***</a:t>
            </a:r>
          </a:p>
          <a:p>
            <a:r>
              <a:rPr lang="en-US" dirty="0"/>
              <a:t>~65% of honey is imported to meet American demand</a:t>
            </a:r>
          </a:p>
          <a:p>
            <a:r>
              <a:rPr lang="en-US" dirty="0"/>
              <a:t>~brand ourselves as a US company, create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71E04-ACE3-4F37-A79F-36DB34BF5F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4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like to attach themselves to companies with a cause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71E04-ACE3-4F37-A79F-36DB34BF5F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million dollars will get us: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71E04-ACE3-4F37-A79F-36DB34BF5F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0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BC2D-6ADF-44C6-AA41-B480F6152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26345-A4D5-4DA5-9A51-8A7620672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19585-B5D0-4126-8BEB-1F440FD6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851A-E9A7-45B1-A76B-B8DD321E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4846-BD25-4A64-9ED6-D0762949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7996-0062-44DB-B454-D9DA3B44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52662-C9F5-4425-A97D-21C6668D4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A2F4E-698E-42D3-BCB0-7EB8B10F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F47FA-4790-4B2D-A75F-40226B76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5AB1-CBD3-47B3-B066-BC9F24635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2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9EA85-9CD4-4046-9045-41AF06F38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E7386-4B45-4112-80E9-C17D153A3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418C0-851B-4B04-B02B-A80CCC5F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A7301-8546-4FD6-99D8-DAA56EF6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16F45-F8C5-4080-9E73-85C11DDB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5FDD-8889-4536-85E2-D6C9AC3A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1368-0AD5-482C-9142-9D8229B21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DFC0-6FE4-4391-8364-6CCB463D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DD93B-2033-4570-8B10-1EE9CB89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E0A93-97B7-43CD-BC95-830DB1D2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DBBC-E97A-41B3-9955-5B78C8B7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3780B-383A-4AB5-8A45-EECCB0F33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C3C64-00F9-413C-96B7-FFAE26A7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F240D-3FC0-410E-B43F-A9737076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0DC0E-7136-4C33-B90C-FB7E9CC9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B421-3DE6-444D-8FA5-8A8341E0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5CBA-C975-41F6-8277-C406EA739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9F97B-D71F-4786-B3FC-40C0AF61D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F8E20-AAE8-44FB-B9C5-8B2CD76A8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830E5-C4F1-4058-8286-194BDEE4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D2C38-7252-482C-88C1-935E0CEA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3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CEC1-1CE2-4D50-AA41-3E653BD7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29386-D149-4816-B369-6DAB9DE64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5185D-1BCC-43E9-A466-4603E679B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219D1-EDCA-4AC9-975E-9CB3C854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C7988-9A21-4886-AFBA-902654E4E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18FD5-16E8-4F7A-A548-2A7B6C86D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7F56B-CADF-40DF-AB7C-AB401160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A9029-95DF-428F-841D-E1A9E104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2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26CA-3F0C-45D8-A594-5F466803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03AD7-FACE-4025-815E-E4C9BEEB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D097-97FA-4C85-BABF-5E04CC1E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2A36-1211-47FE-BC2B-964E37ED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4A4BD-C849-48B3-8FAF-0BE9D332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646C2-E62F-49B1-B972-8AED1F1F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4A50-4D64-4F27-9CAA-5A477824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2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6BB3-E9B9-45B6-9A25-77872AFE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AF09F-47F2-4172-8D29-CAA236F7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D3623-6B27-4A14-B4BE-7EB4813B9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46B9E-EA93-4786-8669-2230FF27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7BF98-A8DB-4425-B3A6-FAD57414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0FC06-6E58-405D-8966-B5BD2E50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7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0BF-24D7-4BD2-8994-B4E00F3E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F50D8-B47A-419A-933C-14225303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D611-AEF3-4742-AEA9-35ECEAB57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22FA-BC94-40FF-A9DE-D24BF393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7AF2B-A927-486F-A3FB-C4014F67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B24D8-C906-4F4D-87F9-7141626A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7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9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AF10-3C50-4D6E-AAB8-1B64643E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CC4AB-1057-4D8F-8A5A-4AFEA57AD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DBF53-0670-4923-8DD5-15E06E0B1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D85BE-D00E-4B7F-801A-2BD0EFAD0C52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163BE-3E6F-4825-9332-F83A9C25D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9F92-2211-491E-A953-519C74EBB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A820-E1C0-4476-8298-D944F5AED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2622-97E5-4147-98CC-A114180EE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[Crunch Honey]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10BF4-3697-478C-8E27-0011C81CF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Gerard Ferrante</a:t>
            </a:r>
          </a:p>
        </p:txBody>
      </p:sp>
    </p:spTree>
    <p:extLst>
      <p:ext uri="{BB962C8B-B14F-4D97-AF65-F5344CB8AC3E}">
        <p14:creationId xmlns:p14="http://schemas.microsoft.com/office/powerpoint/2010/main" val="407336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441-B9EB-4D99-BD8A-6E46E97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[who are we?]</a:t>
            </a:r>
          </a:p>
        </p:txBody>
      </p:sp>
      <p:pic>
        <p:nvPicPr>
          <p:cNvPr id="2050" name="Picture 2" descr="Image result for jif creamy peanut butter png">
            <a:extLst>
              <a:ext uri="{FF2B5EF4-FFF2-40B4-BE49-F238E27FC236}">
                <a16:creationId xmlns:a16="http://schemas.microsoft.com/office/drawing/2014/main" id="{4DE24E16-9936-4804-A347-7636A0B0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38" y="1666875"/>
            <a:ext cx="273585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ifferent peanut butter products">
            <a:extLst>
              <a:ext uri="{FF2B5EF4-FFF2-40B4-BE49-F238E27FC236}">
                <a16:creationId xmlns:a16="http://schemas.microsoft.com/office/drawing/2014/main" id="{636200E1-1C69-4926-A357-F527CC38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476" y="723763"/>
            <a:ext cx="1639549" cy="258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ustin's almond butter png">
            <a:extLst>
              <a:ext uri="{FF2B5EF4-FFF2-40B4-BE49-F238E27FC236}">
                <a16:creationId xmlns:a16="http://schemas.microsoft.com/office/drawing/2014/main" id="{CC68D36D-D000-433D-B23C-5C7EFD0D7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706" y="2015758"/>
            <a:ext cx="2320924" cy="23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eese's peanut butter jar png">
            <a:extLst>
              <a:ext uri="{FF2B5EF4-FFF2-40B4-BE49-F238E27FC236}">
                <a16:creationId xmlns:a16="http://schemas.microsoft.com/office/drawing/2014/main" id="{D1B7B610-76B9-4082-9BC4-550118C5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75" b="93500" l="10000" r="90000">
                        <a14:foregroundMark x1="56625" y1="44625" x2="55125" y2="45375"/>
                        <a14:foregroundMark x1="25500" y1="10250" x2="31625" y2="6375"/>
                        <a14:foregroundMark x1="31625" y1="6375" x2="45875" y2="5250"/>
                        <a14:foregroundMark x1="45875" y1="5250" x2="52875" y2="5625"/>
                        <a14:foregroundMark x1="52875" y1="5625" x2="59875" y2="5375"/>
                        <a14:foregroundMark x1="59875" y1="5375" x2="67500" y2="5875"/>
                        <a14:foregroundMark x1="67500" y1="5875" x2="73625" y2="9500"/>
                        <a14:foregroundMark x1="73625" y1="9500" x2="73375" y2="10375"/>
                        <a14:foregroundMark x1="30875" y1="6625" x2="45625" y2="5625"/>
                        <a14:foregroundMark x1="45625" y1="5625" x2="60250" y2="6500"/>
                        <a14:foregroundMark x1="60250" y1="6500" x2="67750" y2="6375"/>
                        <a14:foregroundMark x1="67750" y1="6375" x2="68125" y2="6375"/>
                        <a14:foregroundMark x1="28125" y1="89500" x2="34625" y2="92500"/>
                        <a14:foregroundMark x1="34625" y1="92500" x2="56500" y2="93500"/>
                        <a14:foregroundMark x1="56500" y1="93500" x2="70000" y2="89500"/>
                        <a14:foregroundMark x1="70000" y1="89500" x2="70125" y2="8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143" y="545333"/>
            <a:ext cx="2423522" cy="242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eanut butter powder png">
            <a:extLst>
              <a:ext uri="{FF2B5EF4-FFF2-40B4-BE49-F238E27FC236}">
                <a16:creationId xmlns:a16="http://schemas.microsoft.com/office/drawing/2014/main" id="{751B64ED-731F-4C3A-9801-AC038995C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7"/>
          <a:stretch/>
        </p:blipFill>
        <p:spPr bwMode="auto">
          <a:xfrm>
            <a:off x="9470400" y="4247023"/>
            <a:ext cx="2284460" cy="20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smuckers goober png">
            <a:extLst>
              <a:ext uri="{FF2B5EF4-FFF2-40B4-BE49-F238E27FC236}">
                <a16:creationId xmlns:a16="http://schemas.microsoft.com/office/drawing/2014/main" id="{E73A7D64-3985-4DB4-A696-B848B8C6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875" b="96625" l="10000" r="90000">
                        <a14:foregroundMark x1="26125" y1="34500" x2="54875" y2="31625"/>
                        <a14:foregroundMark x1="54875" y1="31625" x2="70875" y2="32625"/>
                        <a14:foregroundMark x1="70875" y1="32625" x2="75375" y2="38375"/>
                        <a14:foregroundMark x1="75375" y1="38375" x2="75125" y2="77000"/>
                        <a14:foregroundMark x1="75125" y1="77000" x2="72125" y2="83875"/>
                        <a14:foregroundMark x1="72125" y1="83875" x2="73125" y2="75375"/>
                        <a14:foregroundMark x1="73125" y1="75375" x2="71500" y2="68500"/>
                        <a14:foregroundMark x1="71500" y1="68500" x2="64375" y2="70375"/>
                        <a14:foregroundMark x1="64375" y1="70375" x2="63375" y2="77625"/>
                        <a14:foregroundMark x1="63375" y1="77625" x2="59125" y2="83250"/>
                        <a14:foregroundMark x1="59125" y1="83250" x2="52250" y2="85125"/>
                        <a14:foregroundMark x1="52250" y1="85125" x2="45000" y2="82125"/>
                        <a14:foregroundMark x1="45000" y1="82125" x2="37875" y2="81125"/>
                        <a14:foregroundMark x1="37875" y1="81125" x2="29875" y2="83000"/>
                        <a14:foregroundMark x1="29875" y1="83000" x2="25875" y2="76375"/>
                        <a14:foregroundMark x1="25875" y1="76375" x2="26250" y2="35750"/>
                        <a14:foregroundMark x1="43375" y1="75500" x2="42250" y2="67125"/>
                        <a14:foregroundMark x1="42250" y1="67125" x2="50000" y2="64750"/>
                        <a14:foregroundMark x1="50000" y1="64750" x2="56125" y2="70625"/>
                        <a14:foregroundMark x1="56125" y1="70625" x2="55500" y2="78500"/>
                        <a14:foregroundMark x1="55500" y1="78500" x2="48000" y2="82125"/>
                        <a14:foregroundMark x1="48000" y1="82125" x2="41750" y2="77375"/>
                        <a14:foregroundMark x1="41750" y1="77375" x2="41000" y2="65750"/>
                        <a14:foregroundMark x1="45125" y1="75625" x2="43875" y2="75875"/>
                        <a14:foregroundMark x1="43250" y1="70125" x2="61000" y2="58875"/>
                        <a14:foregroundMark x1="61000" y1="58875" x2="69375" y2="59250"/>
                        <a14:foregroundMark x1="69375" y1="59250" x2="72750" y2="65750"/>
                        <a14:foregroundMark x1="72750" y1="65750" x2="73000" y2="73000"/>
                        <a14:foregroundMark x1="73000" y1="73000" x2="67875" y2="78125"/>
                        <a14:foregroundMark x1="67875" y1="78125" x2="49875" y2="80250"/>
                        <a14:foregroundMark x1="49875" y1="80250" x2="44625" y2="75125"/>
                        <a14:foregroundMark x1="44625" y1="75125" x2="43375" y2="67250"/>
                        <a14:foregroundMark x1="46125" y1="69625" x2="45250" y2="77000"/>
                        <a14:foregroundMark x1="45250" y1="77000" x2="51500" y2="71875"/>
                        <a14:foregroundMark x1="51500" y1="71875" x2="46125" y2="70875"/>
                        <a14:foregroundMark x1="58375" y1="67750" x2="58375" y2="67750"/>
                        <a14:foregroundMark x1="59000" y1="67750" x2="59000" y2="67750"/>
                        <a14:foregroundMark x1="59125" y1="67750" x2="59125" y2="67750"/>
                        <a14:foregroundMark x1="55875" y1="64125" x2="55875" y2="64125"/>
                        <a14:foregroundMark x1="58000" y1="61750" x2="50875" y2="64125"/>
                        <a14:foregroundMark x1="50875" y1="64125" x2="43625" y2="63875"/>
                        <a14:foregroundMark x1="43625" y1="63875" x2="51625" y2="60625"/>
                        <a14:foregroundMark x1="51625" y1="60625" x2="55875" y2="62125"/>
                        <a14:foregroundMark x1="41625" y1="64125" x2="42125" y2="57000"/>
                        <a14:foregroundMark x1="42125" y1="57000" x2="48875" y2="61000"/>
                        <a14:foregroundMark x1="48875" y1="61000" x2="43500" y2="67500"/>
                        <a14:foregroundMark x1="43500" y1="67500" x2="40375" y2="60750"/>
                        <a14:foregroundMark x1="40375" y1="60750" x2="41875" y2="59750"/>
                        <a14:foregroundMark x1="68125" y1="71500" x2="64875" y2="71000"/>
                        <a14:foregroundMark x1="32625" y1="49500" x2="31375" y2="41250"/>
                        <a14:foregroundMark x1="31375" y1="41250" x2="39625" y2="35875"/>
                        <a14:foregroundMark x1="39625" y1="35875" x2="49375" y2="35625"/>
                        <a14:foregroundMark x1="49375" y1="35625" x2="64125" y2="38375"/>
                        <a14:foregroundMark x1="64125" y1="38375" x2="67875" y2="44750"/>
                        <a14:foregroundMark x1="67875" y1="44750" x2="60500" y2="50250"/>
                        <a14:foregroundMark x1="60500" y1="50250" x2="34500" y2="49750"/>
                        <a14:foregroundMark x1="34500" y1="49750" x2="31375" y2="48625"/>
                        <a14:foregroundMark x1="71750" y1="46500" x2="71125" y2="38250"/>
                        <a14:foregroundMark x1="71125" y1="38250" x2="62875" y2="35125"/>
                        <a14:foregroundMark x1="62875" y1="35125" x2="26500" y2="38125"/>
                        <a14:foregroundMark x1="26500" y1="38125" x2="28500" y2="46250"/>
                        <a14:foregroundMark x1="28500" y1="46250" x2="40625" y2="48750"/>
                        <a14:foregroundMark x1="40625" y1="48750" x2="65875" y2="46375"/>
                        <a14:foregroundMark x1="65875" y1="46375" x2="70375" y2="46375"/>
                        <a14:foregroundMark x1="57125" y1="45125" x2="37500" y2="46875"/>
                        <a14:foregroundMark x1="37500" y1="46875" x2="44000" y2="34500"/>
                        <a14:foregroundMark x1="44000" y1="34500" x2="53125" y2="32000"/>
                        <a14:foregroundMark x1="53125" y1="32000" x2="64125" y2="35375"/>
                        <a14:foregroundMark x1="64125" y1="35375" x2="58875" y2="46750"/>
                        <a14:foregroundMark x1="58875" y1="46750" x2="47125" y2="53000"/>
                        <a14:foregroundMark x1="47125" y1="53000" x2="42500" y2="54125"/>
                        <a14:foregroundMark x1="50000" y1="43875" x2="38500" y2="40250"/>
                        <a14:foregroundMark x1="45875" y1="39250" x2="56500" y2="40875"/>
                        <a14:foregroundMark x1="47500" y1="41250" x2="57625" y2="41250"/>
                        <a14:foregroundMark x1="57625" y1="41250" x2="65125" y2="41125"/>
                        <a14:foregroundMark x1="65125" y1="40875" x2="72375" y2="46625"/>
                        <a14:foregroundMark x1="70375" y1="39875" x2="70375" y2="49875"/>
                        <a14:foregroundMark x1="70375" y1="38000" x2="71250" y2="48375"/>
                        <a14:foregroundMark x1="62250" y1="40875" x2="37875" y2="41625"/>
                        <a14:foregroundMark x1="37875" y1="41625" x2="37750" y2="41750"/>
                        <a14:foregroundMark x1="34875" y1="42125" x2="37750" y2="44000"/>
                        <a14:foregroundMark x1="58625" y1="45750" x2="56000" y2="41750"/>
                        <a14:foregroundMark x1="25875" y1="90250" x2="31750" y2="94250"/>
                        <a14:foregroundMark x1="31750" y1="94250" x2="60500" y2="96625"/>
                        <a14:foregroundMark x1="60500" y1="96625" x2="63125" y2="94375"/>
                        <a14:foregroundMark x1="73625" y1="48250" x2="73875" y2="40875"/>
                        <a14:foregroundMark x1="73875" y1="40875" x2="71250" y2="42375"/>
                        <a14:foregroundMark x1="24625" y1="11500" x2="29250" y2="5625"/>
                        <a14:foregroundMark x1="29250" y1="5625" x2="43875" y2="4000"/>
                        <a14:foregroundMark x1="43875" y1="4000" x2="65625" y2="6250"/>
                        <a14:foregroundMark x1="65625" y1="6250" x2="71875" y2="9750"/>
                        <a14:foregroundMark x1="71875" y1="9750" x2="72250" y2="13375"/>
                        <a14:foregroundMark x1="72625" y1="6500" x2="58375" y2="2750"/>
                        <a14:foregroundMark x1="58375" y1="2750" x2="29625" y2="5875"/>
                        <a14:foregroundMark x1="29625" y1="5875" x2="26500" y2="7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5465"/>
            <a:ext cx="2457410" cy="24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44D73174-3457-419D-9ADE-90031CF811EA}"/>
              </a:ext>
            </a:extLst>
          </p:cNvPr>
          <p:cNvSpPr/>
          <p:nvPr/>
        </p:nvSpPr>
        <p:spPr>
          <a:xfrm>
            <a:off x="4196397" y="2992825"/>
            <a:ext cx="2320924" cy="1717842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 descr="Image result for jif chunky peanut butter png">
            <a:extLst>
              <a:ext uri="{FF2B5EF4-FFF2-40B4-BE49-F238E27FC236}">
                <a16:creationId xmlns:a16="http://schemas.microsoft.com/office/drawing/2014/main" id="{9BBC9B6B-4BE5-4007-B6C6-9937B6E8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49" y="1562826"/>
            <a:ext cx="3345948" cy="52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honey png">
            <a:extLst>
              <a:ext uri="{FF2B5EF4-FFF2-40B4-BE49-F238E27FC236}">
                <a16:creationId xmlns:a16="http://schemas.microsoft.com/office/drawing/2014/main" id="{47357E84-AEEC-46C6-BF41-A557F6C4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282" y="1533633"/>
            <a:ext cx="4534878" cy="45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5067D4E4-8AED-4875-9533-7C9D3A4A5144}"/>
              </a:ext>
            </a:extLst>
          </p:cNvPr>
          <p:cNvSpPr txBox="1">
            <a:spLocks/>
          </p:cNvSpPr>
          <p:nvPr/>
        </p:nvSpPr>
        <p:spPr>
          <a:xfrm>
            <a:off x="6697818" y="1385074"/>
            <a:ext cx="5114477" cy="5202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[?]</a:t>
            </a:r>
          </a:p>
        </p:txBody>
      </p:sp>
    </p:spTree>
    <p:extLst>
      <p:ext uri="{BB962C8B-B14F-4D97-AF65-F5344CB8AC3E}">
        <p14:creationId xmlns:p14="http://schemas.microsoft.com/office/powerpoint/2010/main" val="29601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441-B9EB-4D99-BD8A-6E46E97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[Crunchy Honey]</a:t>
            </a:r>
          </a:p>
        </p:txBody>
      </p:sp>
      <p:pic>
        <p:nvPicPr>
          <p:cNvPr id="1026" name="Picture 2" descr="Image result for honey png">
            <a:extLst>
              <a:ext uri="{FF2B5EF4-FFF2-40B4-BE49-F238E27FC236}">
                <a16:creationId xmlns:a16="http://schemas.microsoft.com/office/drawing/2014/main" id="{F437AB5C-5900-4698-87A9-DB6C0ABCB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85" b="49169"/>
          <a:stretch/>
        </p:blipFill>
        <p:spPr bwMode="auto">
          <a:xfrm>
            <a:off x="2538412" y="785200"/>
            <a:ext cx="5091113" cy="291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8DBAC46-BD71-4D85-B7B2-9D62139DE5D7}"/>
              </a:ext>
            </a:extLst>
          </p:cNvPr>
          <p:cNvGrpSpPr/>
          <p:nvPr/>
        </p:nvGrpSpPr>
        <p:grpSpPr>
          <a:xfrm>
            <a:off x="2538412" y="785199"/>
            <a:ext cx="7677151" cy="5716995"/>
            <a:chOff x="2538412" y="785199"/>
            <a:chExt cx="7677151" cy="5716995"/>
          </a:xfrm>
        </p:grpSpPr>
        <p:pic>
          <p:nvPicPr>
            <p:cNvPr id="5" name="Picture 2" descr="Image result for honey png">
              <a:extLst>
                <a:ext uri="{FF2B5EF4-FFF2-40B4-BE49-F238E27FC236}">
                  <a16:creationId xmlns:a16="http://schemas.microsoft.com/office/drawing/2014/main" id="{33BBFC54-9ADF-4A92-9E9C-EB3CFF40D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30"/>
            <a:stretch/>
          </p:blipFill>
          <p:spPr bwMode="auto">
            <a:xfrm>
              <a:off x="2538412" y="3686175"/>
              <a:ext cx="7677151" cy="2816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honey png">
              <a:extLst>
                <a:ext uri="{FF2B5EF4-FFF2-40B4-BE49-F238E27FC236}">
                  <a16:creationId xmlns:a16="http://schemas.microsoft.com/office/drawing/2014/main" id="{62F352DA-CD97-4C55-AB4D-9A2A667671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5" b="49169"/>
            <a:stretch/>
          </p:blipFill>
          <p:spPr bwMode="auto">
            <a:xfrm>
              <a:off x="7629525" y="785199"/>
              <a:ext cx="2586038" cy="2911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CB19E-BEAC-492C-9092-5AD1E2E4A7F8}"/>
              </a:ext>
            </a:extLst>
          </p:cNvPr>
          <p:cNvGrpSpPr/>
          <p:nvPr/>
        </p:nvGrpSpPr>
        <p:grpSpPr>
          <a:xfrm>
            <a:off x="2538411" y="805517"/>
            <a:ext cx="7677151" cy="5696675"/>
            <a:chOff x="1400174" y="353126"/>
            <a:chExt cx="7677151" cy="5696675"/>
          </a:xfrm>
        </p:grpSpPr>
        <p:pic>
          <p:nvPicPr>
            <p:cNvPr id="9" name="Picture 2" descr="Image result for honey png">
              <a:extLst>
                <a:ext uri="{FF2B5EF4-FFF2-40B4-BE49-F238E27FC236}">
                  <a16:creationId xmlns:a16="http://schemas.microsoft.com/office/drawing/2014/main" id="{A2CDD3E7-24FB-4969-B577-8A043BC35C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30"/>
            <a:stretch/>
          </p:blipFill>
          <p:spPr bwMode="auto">
            <a:xfrm>
              <a:off x="1400174" y="3233782"/>
              <a:ext cx="7677151" cy="2816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honey png">
              <a:extLst>
                <a:ext uri="{FF2B5EF4-FFF2-40B4-BE49-F238E27FC236}">
                  <a16:creationId xmlns:a16="http://schemas.microsoft.com/office/drawing/2014/main" id="{91178FD2-7A8F-4BD3-8B9E-6F1E3A8F25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5" b="49169"/>
            <a:stretch/>
          </p:blipFill>
          <p:spPr bwMode="auto">
            <a:xfrm>
              <a:off x="6491287" y="353126"/>
              <a:ext cx="2586038" cy="2911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89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441-B9EB-4D99-BD8A-6E46E97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[our plan]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A1F87-DEE3-413A-B8F3-ADA5DC3BC159}"/>
              </a:ext>
            </a:extLst>
          </p:cNvPr>
          <p:cNvSpPr txBox="1"/>
          <p:nvPr/>
        </p:nvSpPr>
        <p:spPr>
          <a:xfrm>
            <a:off x="3048000" y="1976848"/>
            <a:ext cx="820347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-advertisement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-philanthropy</a:t>
            </a:r>
          </a:p>
        </p:txBody>
      </p:sp>
    </p:spTree>
    <p:extLst>
      <p:ext uri="{BB962C8B-B14F-4D97-AF65-F5344CB8AC3E}">
        <p14:creationId xmlns:p14="http://schemas.microsoft.com/office/powerpoint/2010/main" val="11596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441-B9EB-4D99-BD8A-6E46E97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[advertisement]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A1F87-DEE3-413A-B8F3-ADA5DC3BC159}"/>
              </a:ext>
            </a:extLst>
          </p:cNvPr>
          <p:cNvSpPr txBox="1"/>
          <p:nvPr/>
        </p:nvSpPr>
        <p:spPr>
          <a:xfrm>
            <a:off x="602512" y="2413337"/>
            <a:ext cx="11167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-penetrate existing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94FB9-EE73-4312-A3B6-E46F1E772974}"/>
              </a:ext>
            </a:extLst>
          </p:cNvPr>
          <p:cNvSpPr txBox="1"/>
          <p:nvPr/>
        </p:nvSpPr>
        <p:spPr>
          <a:xfrm>
            <a:off x="602512" y="4362639"/>
            <a:ext cx="820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-eliminate imports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E2058-2287-485D-8A28-4B8F9D13403F}"/>
              </a:ext>
            </a:extLst>
          </p:cNvPr>
          <p:cNvSpPr txBox="1"/>
          <p:nvPr/>
        </p:nvSpPr>
        <p:spPr>
          <a:xfrm>
            <a:off x="186070" y="6180816"/>
            <a:ext cx="1116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*facts via Alberta department of agriculture</a:t>
            </a:r>
          </a:p>
        </p:txBody>
      </p:sp>
    </p:spTree>
    <p:extLst>
      <p:ext uri="{BB962C8B-B14F-4D97-AF65-F5344CB8AC3E}">
        <p14:creationId xmlns:p14="http://schemas.microsoft.com/office/powerpoint/2010/main" val="343514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441-B9EB-4D99-BD8A-6E46E97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[philanthropy]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A1F87-DEE3-413A-B8F3-ADA5DC3BC159}"/>
              </a:ext>
            </a:extLst>
          </p:cNvPr>
          <p:cNvSpPr txBox="1"/>
          <p:nvPr/>
        </p:nvSpPr>
        <p:spPr>
          <a:xfrm>
            <a:off x="602512" y="2413337"/>
            <a:ext cx="11167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-emotional appeal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94FB9-EE73-4312-A3B6-E46F1E772974}"/>
              </a:ext>
            </a:extLst>
          </p:cNvPr>
          <p:cNvSpPr txBox="1"/>
          <p:nvPr/>
        </p:nvSpPr>
        <p:spPr>
          <a:xfrm>
            <a:off x="602512" y="4362639"/>
            <a:ext cx="820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-active change</a:t>
            </a:r>
          </a:p>
        </p:txBody>
      </p:sp>
      <p:pic>
        <p:nvPicPr>
          <p:cNvPr id="5122" name="Picture 2" descr="Image result for save the bees logo png">
            <a:extLst>
              <a:ext uri="{FF2B5EF4-FFF2-40B4-BE49-F238E27FC236}">
                <a16:creationId xmlns:a16="http://schemas.microsoft.com/office/drawing/2014/main" id="{3A6731BB-E6AD-4DBD-8D3B-FB1AE18E3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 t="16441" r="20161" b="16511"/>
          <a:stretch/>
        </p:blipFill>
        <p:spPr bwMode="auto">
          <a:xfrm>
            <a:off x="7545829" y="3578736"/>
            <a:ext cx="4238675" cy="258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441-B9EB-4D99-BD8A-6E46E97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[your investment]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A1F87-DEE3-413A-B8F3-ADA5DC3BC159}"/>
              </a:ext>
            </a:extLst>
          </p:cNvPr>
          <p:cNvSpPr txBox="1"/>
          <p:nvPr/>
        </p:nvSpPr>
        <p:spPr>
          <a:xfrm>
            <a:off x="602512" y="1839179"/>
            <a:ext cx="11167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-$250k investment --&gt; 2%</a:t>
            </a:r>
          </a:p>
        </p:txBody>
      </p:sp>
      <p:pic>
        <p:nvPicPr>
          <p:cNvPr id="6146" name="Picture 2" descr="Image result for beekeeping facilities">
            <a:extLst>
              <a:ext uri="{FF2B5EF4-FFF2-40B4-BE49-F238E27FC236}">
                <a16:creationId xmlns:a16="http://schemas.microsoft.com/office/drawing/2014/main" id="{3C01CE3B-5726-4CFE-ACED-5551E217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5" y="3136603"/>
            <a:ext cx="4192951" cy="34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olar panels png">
            <a:extLst>
              <a:ext uri="{FF2B5EF4-FFF2-40B4-BE49-F238E27FC236}">
                <a16:creationId xmlns:a16="http://schemas.microsoft.com/office/drawing/2014/main" id="{0FFBB2C9-401A-4996-9DF0-E382D481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68" y="4105938"/>
            <a:ext cx="2677633" cy="267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wind turbine png">
            <a:extLst>
              <a:ext uri="{FF2B5EF4-FFF2-40B4-BE49-F238E27FC236}">
                <a16:creationId xmlns:a16="http://schemas.microsoft.com/office/drawing/2014/main" id="{16A82CE6-DD5C-4C40-BD4C-1CED2FD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3"/>
          <a:stretch/>
        </p:blipFill>
        <p:spPr bwMode="auto">
          <a:xfrm>
            <a:off x="4354546" y="2681471"/>
            <a:ext cx="2295525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A102E-6D34-4935-8683-F7BD50DDD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1" y="2934988"/>
            <a:ext cx="4814185" cy="3768437"/>
          </a:xfrm>
          <a:prstGeom prst="rect">
            <a:avLst/>
          </a:prstGeom>
        </p:spPr>
      </p:pic>
      <p:pic>
        <p:nvPicPr>
          <p:cNvPr id="6154" name="Picture 10" descr="Image result for barry bee benson png">
            <a:extLst>
              <a:ext uri="{FF2B5EF4-FFF2-40B4-BE49-F238E27FC236}">
                <a16:creationId xmlns:a16="http://schemas.microsoft.com/office/drawing/2014/main" id="{31C308DD-486B-4985-8AA7-3E611823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804" y="2446521"/>
            <a:ext cx="2781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6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2622-97E5-4147-98CC-A114180EE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[?]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10BF4-3697-478C-8E27-0011C81CF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3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2693</TotalTime>
  <Words>141</Words>
  <Application>Microsoft Macintosh PowerPoint</Application>
  <PresentationFormat>Widescreen</PresentationFormat>
  <Paragraphs>35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Office Theme</vt:lpstr>
      <vt:lpstr>[Crunch Honey]</vt:lpstr>
      <vt:lpstr>[who are we?]</vt:lpstr>
      <vt:lpstr>[Crunchy Honey]</vt:lpstr>
      <vt:lpstr>[our plan]</vt:lpstr>
      <vt:lpstr>[advertisement]</vt:lpstr>
      <vt:lpstr>[philanthropy]</vt:lpstr>
      <vt:lpstr>[your investment]</vt:lpstr>
      <vt:lpstr>[?]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[]</dc:title>
  <dc:creator>Gerard Ferrante</dc:creator>
  <cp:lastModifiedBy>Griff Tang</cp:lastModifiedBy>
  <cp:revision>20</cp:revision>
  <dcterms:created xsi:type="dcterms:W3CDTF">2018-09-23T18:49:38Z</dcterms:created>
  <dcterms:modified xsi:type="dcterms:W3CDTF">2018-11-27T06:17:14Z</dcterms:modified>
</cp:coreProperties>
</file>